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7" r:id="rId1"/>
  </p:sldMasterIdLst>
  <p:notesMasterIdLst>
    <p:notesMasterId r:id="rId11"/>
  </p:notesMasterIdLst>
  <p:sldIdLst>
    <p:sldId id="338" r:id="rId2"/>
    <p:sldId id="300" r:id="rId3"/>
    <p:sldId id="352" r:id="rId4"/>
    <p:sldId id="348" r:id="rId5"/>
    <p:sldId id="353" r:id="rId6"/>
    <p:sldId id="349" r:id="rId7"/>
    <p:sldId id="354" r:id="rId8"/>
    <p:sldId id="356" r:id="rId9"/>
    <p:sldId id="339" r:id="rId10"/>
  </p:sldIdLst>
  <p:sldSz cx="9144000" cy="6858000" type="screen4x3"/>
  <p:notesSz cx="6858000" cy="9144000"/>
  <p:defaultTextStyle>
    <a:defPPr>
      <a:defRPr lang="vi-VN"/>
    </a:defPPr>
    <a:lvl1pPr algn="l" rtl="0" fontAlgn="base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3200"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FF0000"/>
    <a:srgbClr val="FF3300"/>
    <a:srgbClr val="A50021"/>
    <a:srgbClr val="FF9933"/>
    <a:srgbClr val="FFC000"/>
    <a:srgbClr val="990099"/>
    <a:srgbClr val="CC0099"/>
    <a:srgbClr val="FFFF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1322" autoAdjust="0"/>
    <p:restoredTop sz="94654" autoAdjust="0"/>
  </p:normalViewPr>
  <p:slideViewPr>
    <p:cSldViewPr>
      <p:cViewPr>
        <p:scale>
          <a:sx n="66" d="100"/>
          <a:sy n="66" d="100"/>
        </p:scale>
        <p:origin x="-71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3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vi-VN" noProof="0" smtClean="0"/>
              <a:t>Click to edit Master text styles</a:t>
            </a:r>
          </a:p>
          <a:p>
            <a:pPr lvl="1"/>
            <a:r>
              <a:rPr lang="vi-VN" noProof="0" smtClean="0"/>
              <a:t>Second level</a:t>
            </a:r>
          </a:p>
          <a:p>
            <a:pPr lvl="2"/>
            <a:r>
              <a:rPr lang="vi-VN" noProof="0" smtClean="0"/>
              <a:t>Third level</a:t>
            </a:r>
          </a:p>
          <a:p>
            <a:pPr lvl="3"/>
            <a:r>
              <a:rPr lang="vi-VN" noProof="0" smtClean="0"/>
              <a:t>Fourth level</a:t>
            </a:r>
          </a:p>
          <a:p>
            <a:pPr lvl="4"/>
            <a:r>
              <a:rPr lang="vi-VN" noProof="0" smtClean="0"/>
              <a:t>Fifth level</a:t>
            </a: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vi-VN"/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9510C04F-50FC-4508-93DE-B72A1666CCD2}" type="slidenum">
              <a:rPr lang="vi-VN"/>
              <a:pPr>
                <a:defRPr/>
              </a:pPr>
              <a:t>‹#›</a:t>
            </a:fld>
            <a:endParaRPr lang="vi-V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2532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09552F99-A86F-4EAF-ADA9-9F74E3B48972}" type="slidenum">
              <a:rPr lang="vi-VN" sz="1200" b="0" i="0">
                <a:latin typeface="Arial" charset="0"/>
              </a:rPr>
              <a:pPr algn="r"/>
              <a:t>1</a:t>
            </a:fld>
            <a:endParaRPr lang="vi-VN" sz="1200" b="0" i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9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10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11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12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</p:grpSp>
        <p:sp>
          <p:nvSpPr>
            <p:cNvPr id="6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 i="0">
                <a:latin typeface="Garamond" pitchFamily="18" charset="0"/>
              </a:endParaRPr>
            </a:p>
          </p:txBody>
        </p:sp>
        <p:sp>
          <p:nvSpPr>
            <p:cNvPr id="7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2475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2476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F678A7-C9D3-4284-B129-787E821658A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2B2D1A-1C5A-4B5E-862B-10C88C93B55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D5F125-7F93-4256-B63C-20681DE18D74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FE1930-876B-424F-80A7-2253ED5F49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2D7421-ADD0-4B5B-9CA3-BD1F4860D2ED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5A9E7A-DDCF-4EFB-9CCC-27E1327AE2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EC710-CC6A-4195-9B63-25748311038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2BA8E1-7C2C-44B0-94EF-72FAF44179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D931C-7AF5-4C2E-AE16-F755755A1F7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E69934-5F29-4924-8906-3892556171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AF213-66AF-42FA-B522-F9D6AFA78C03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A9EF7-7CC7-40D4-BBB1-19223AB710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A1AA82-212A-4A5B-8EC0-EF78975C7820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8B90BE-EE03-427C-9C53-A0D2B4E20E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7EF52-8B30-4C9B-B7E1-5EF44DC13BAF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96331D-4333-442F-A0E2-9D20BFDD73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F3F8E-7148-4426-9938-9878BB3A11A1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23002-E970-4E9F-A917-EACC629DD9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19E7D6-56AD-4B16-8998-4152370F64B9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8B059-7A37-4AEA-854B-9D8F7948F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79B3FA1-EF78-4540-944C-51DD5F4594DA}" type="datetimeFigureOut">
              <a:rPr lang="en-US"/>
              <a:pPr>
                <a:defRPr/>
              </a:pPr>
              <a:t>6/30/2016</a:t>
            </a:fld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57E01D6-86EA-4EEE-84FC-35355315DA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28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32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61446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61447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61448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  <p:sp>
            <p:nvSpPr>
              <p:cNvPr id="1038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</a:gdLst>
                <a:ahLst/>
                <a:cxnLst>
                  <a:cxn ang="T114">
                    <a:pos x="T0" y="T1"/>
                  </a:cxn>
                  <a:cxn ang="T115">
                    <a:pos x="T2" y="T3"/>
                  </a:cxn>
                  <a:cxn ang="T116">
                    <a:pos x="T4" y="T5"/>
                  </a:cxn>
                  <a:cxn ang="T117">
                    <a:pos x="T6" y="T7"/>
                  </a:cxn>
                  <a:cxn ang="T118">
                    <a:pos x="T8" y="T9"/>
                  </a:cxn>
                  <a:cxn ang="T119">
                    <a:pos x="T10" y="T11"/>
                  </a:cxn>
                  <a:cxn ang="T120">
                    <a:pos x="T12" y="T13"/>
                  </a:cxn>
                  <a:cxn ang="T121">
                    <a:pos x="T14" y="T15"/>
                  </a:cxn>
                  <a:cxn ang="T122">
                    <a:pos x="T16" y="T17"/>
                  </a:cxn>
                  <a:cxn ang="T123">
                    <a:pos x="T18" y="T19"/>
                  </a:cxn>
                  <a:cxn ang="T124">
                    <a:pos x="T20" y="T21"/>
                  </a:cxn>
                  <a:cxn ang="T125">
                    <a:pos x="T22" y="T23"/>
                  </a:cxn>
                  <a:cxn ang="T126">
                    <a:pos x="T24" y="T25"/>
                  </a:cxn>
                  <a:cxn ang="T127">
                    <a:pos x="T26" y="T27"/>
                  </a:cxn>
                  <a:cxn ang="T128">
                    <a:pos x="T28" y="T29"/>
                  </a:cxn>
                  <a:cxn ang="T129">
                    <a:pos x="T30" y="T31"/>
                  </a:cxn>
                  <a:cxn ang="T130">
                    <a:pos x="T32" y="T33"/>
                  </a:cxn>
                  <a:cxn ang="T131">
                    <a:pos x="T34" y="T35"/>
                  </a:cxn>
                  <a:cxn ang="T132">
                    <a:pos x="T36" y="T37"/>
                  </a:cxn>
                  <a:cxn ang="T133">
                    <a:pos x="T38" y="T39"/>
                  </a:cxn>
                  <a:cxn ang="T134">
                    <a:pos x="T40" y="T41"/>
                  </a:cxn>
                  <a:cxn ang="T135">
                    <a:pos x="T42" y="T43"/>
                  </a:cxn>
                  <a:cxn ang="T136">
                    <a:pos x="T44" y="T45"/>
                  </a:cxn>
                  <a:cxn ang="T137">
                    <a:pos x="T46" y="T47"/>
                  </a:cxn>
                  <a:cxn ang="T138">
                    <a:pos x="T48" y="T49"/>
                  </a:cxn>
                  <a:cxn ang="T139">
                    <a:pos x="T50" y="T51"/>
                  </a:cxn>
                  <a:cxn ang="T140">
                    <a:pos x="T52" y="T53"/>
                  </a:cxn>
                  <a:cxn ang="T141">
                    <a:pos x="T54" y="T55"/>
                  </a:cxn>
                  <a:cxn ang="T142">
                    <a:pos x="T56" y="T57"/>
                  </a:cxn>
                  <a:cxn ang="T143">
                    <a:pos x="T58" y="T59"/>
                  </a:cxn>
                  <a:cxn ang="T144">
                    <a:pos x="T60" y="T61"/>
                  </a:cxn>
                  <a:cxn ang="T145">
                    <a:pos x="T62" y="T63"/>
                  </a:cxn>
                  <a:cxn ang="T146">
                    <a:pos x="T64" y="T65"/>
                  </a:cxn>
                  <a:cxn ang="T147">
                    <a:pos x="T66" y="T67"/>
                  </a:cxn>
                  <a:cxn ang="T148">
                    <a:pos x="T68" y="T69"/>
                  </a:cxn>
                  <a:cxn ang="T149">
                    <a:pos x="T70" y="T71"/>
                  </a:cxn>
                  <a:cxn ang="T150">
                    <a:pos x="T72" y="T73"/>
                  </a:cxn>
                  <a:cxn ang="T151">
                    <a:pos x="T74" y="T75"/>
                  </a:cxn>
                  <a:cxn ang="T152">
                    <a:pos x="T76" y="T77"/>
                  </a:cxn>
                  <a:cxn ang="T153">
                    <a:pos x="T78" y="T79"/>
                  </a:cxn>
                  <a:cxn ang="T154">
                    <a:pos x="T80" y="T81"/>
                  </a:cxn>
                  <a:cxn ang="T155">
                    <a:pos x="T82" y="T83"/>
                  </a:cxn>
                  <a:cxn ang="T156">
                    <a:pos x="T84" y="T85"/>
                  </a:cxn>
                  <a:cxn ang="T157">
                    <a:pos x="T86" y="T87"/>
                  </a:cxn>
                  <a:cxn ang="T158">
                    <a:pos x="T88" y="T89"/>
                  </a:cxn>
                  <a:cxn ang="T159">
                    <a:pos x="T90" y="T91"/>
                  </a:cxn>
                  <a:cxn ang="T160">
                    <a:pos x="T92" y="T93"/>
                  </a:cxn>
                  <a:cxn ang="T161">
                    <a:pos x="T94" y="T95"/>
                  </a:cxn>
                  <a:cxn ang="T162">
                    <a:pos x="T96" y="T97"/>
                  </a:cxn>
                  <a:cxn ang="T163">
                    <a:pos x="T98" y="T99"/>
                  </a:cxn>
                  <a:cxn ang="T164">
                    <a:pos x="T100" y="T101"/>
                  </a:cxn>
                  <a:cxn ang="T165">
                    <a:pos x="T102" y="T103"/>
                  </a:cxn>
                  <a:cxn ang="T166">
                    <a:pos x="T104" y="T105"/>
                  </a:cxn>
                  <a:cxn ang="T167">
                    <a:pos x="T106" y="T107"/>
                  </a:cxn>
                  <a:cxn ang="T168">
                    <a:pos x="T108" y="T109"/>
                  </a:cxn>
                  <a:cxn ang="T169">
                    <a:pos x="T110" y="T111"/>
                  </a:cxn>
                  <a:cxn ang="T17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/>
              </a:p>
            </p:txBody>
          </p:sp>
          <p:sp>
            <p:nvSpPr>
              <p:cNvPr id="61450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sz="1800" b="0" i="0">
                  <a:latin typeface="Garamond" pitchFamily="18" charset="0"/>
                </a:endParaRPr>
              </a:p>
            </p:txBody>
          </p:sp>
        </p:grpSp>
        <p:sp>
          <p:nvSpPr>
            <p:cNvPr id="61451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sz="1800" b="0" i="0">
                <a:latin typeface="Garamond" pitchFamily="18" charset="0"/>
              </a:endParaRPr>
            </a:p>
          </p:txBody>
        </p:sp>
        <p:sp>
          <p:nvSpPr>
            <p:cNvPr id="1034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1453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1454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b="0" i="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94" r:id="rId1"/>
    <p:sldLayoutId id="2147483895" r:id="rId2"/>
    <p:sldLayoutId id="2147483896" r:id="rId3"/>
    <p:sldLayoutId id="2147483897" r:id="rId4"/>
    <p:sldLayoutId id="2147483898" r:id="rId5"/>
    <p:sldLayoutId id="2147483899" r:id="rId6"/>
    <p:sldLayoutId id="2147483900" r:id="rId7"/>
    <p:sldLayoutId id="2147483901" r:id="rId8"/>
    <p:sldLayoutId id="2147483902" r:id="rId9"/>
    <p:sldLayoutId id="2147483903" r:id="rId10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2" descr="FLOWERS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84400" y="5673725"/>
            <a:ext cx="5619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2291" name="Group 84"/>
          <p:cNvGrpSpPr>
            <a:grpSpLocks/>
          </p:cNvGrpSpPr>
          <p:nvPr/>
        </p:nvGrpSpPr>
        <p:grpSpPr bwMode="auto">
          <a:xfrm>
            <a:off x="0" y="5656263"/>
            <a:ext cx="9186863" cy="1257300"/>
            <a:chOff x="0" y="5673755"/>
            <a:chExt cx="9186474" cy="1256815"/>
          </a:xfrm>
        </p:grpSpPr>
        <p:grpSp>
          <p:nvGrpSpPr>
            <p:cNvPr id="12294" name="Group 70"/>
            <p:cNvGrpSpPr>
              <a:grpSpLocks/>
            </p:cNvGrpSpPr>
            <p:nvPr/>
          </p:nvGrpSpPr>
          <p:grpSpPr bwMode="auto">
            <a:xfrm>
              <a:off x="0" y="5673755"/>
              <a:ext cx="4590347" cy="1255707"/>
              <a:chOff x="0" y="5673755"/>
              <a:chExt cx="4590347" cy="1255707"/>
            </a:xfrm>
          </p:grpSpPr>
          <p:grpSp>
            <p:nvGrpSpPr>
              <p:cNvPr id="12308" name="Group 63"/>
              <p:cNvGrpSpPr>
                <a:grpSpLocks/>
              </p:cNvGrpSpPr>
              <p:nvPr/>
            </p:nvGrpSpPr>
            <p:grpSpPr bwMode="auto">
              <a:xfrm>
                <a:off x="0" y="5687161"/>
                <a:ext cx="2347905" cy="1242301"/>
                <a:chOff x="0" y="5687161"/>
                <a:chExt cx="2347905" cy="1242301"/>
              </a:xfrm>
            </p:grpSpPr>
            <p:pic>
              <p:nvPicPr>
                <p:cNvPr id="12313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0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14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8596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15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99634" y="5729595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16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385186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17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785918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2309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56524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10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42076" y="5687161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11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98600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12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28360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2295" name="Group 71"/>
            <p:cNvGrpSpPr>
              <a:grpSpLocks/>
            </p:cNvGrpSpPr>
            <p:nvPr/>
          </p:nvGrpSpPr>
          <p:grpSpPr bwMode="auto">
            <a:xfrm>
              <a:off x="4423027" y="5674863"/>
              <a:ext cx="4590347" cy="1255707"/>
              <a:chOff x="0" y="5673755"/>
              <a:chExt cx="4590347" cy="1255707"/>
            </a:xfrm>
          </p:grpSpPr>
          <p:grpSp>
            <p:nvGrpSpPr>
              <p:cNvPr id="12298" name="Group 63"/>
              <p:cNvGrpSpPr>
                <a:grpSpLocks/>
              </p:cNvGrpSpPr>
              <p:nvPr/>
            </p:nvGrpSpPr>
            <p:grpSpPr bwMode="auto">
              <a:xfrm>
                <a:off x="0" y="5687161"/>
                <a:ext cx="2347905" cy="1242301"/>
                <a:chOff x="0" y="5687161"/>
                <a:chExt cx="2347905" cy="1242301"/>
              </a:xfrm>
            </p:grpSpPr>
            <p:pic>
              <p:nvPicPr>
                <p:cNvPr id="12303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0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04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428596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05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899634" y="5729595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06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385186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  <p:pic>
              <p:nvPicPr>
                <p:cNvPr id="12307" name="Picture 32" descr="FLOWERS5"/>
                <p:cNvPicPr>
                  <a:picLocks noChangeAspect="1" noChangeArrowheads="1"/>
                </p:cNvPicPr>
                <p:nvPr/>
              </p:nvPicPr>
              <p:blipFill>
                <a:blip r:embed="rId3"/>
                <a:srcRect/>
                <a:stretch>
                  <a:fillRect/>
                </a:stretch>
              </p:blipFill>
              <p:spPr bwMode="auto">
                <a:xfrm>
                  <a:off x="1785918" y="5687161"/>
                  <a:ext cx="561987" cy="1199867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</p:pic>
          </p:grpSp>
          <p:pic>
            <p:nvPicPr>
              <p:cNvPr id="12299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2656524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00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142076" y="5687161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01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3598600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2302" name="Picture 32" descr="FLOWERS5"/>
              <p:cNvPicPr>
                <a:picLocks noChangeAspect="1" noChangeArrowheads="1"/>
              </p:cNvPicPr>
              <p:nvPr/>
            </p:nvPicPr>
            <p:blipFill>
              <a:blip r:embed="rId3"/>
              <a:srcRect/>
              <a:stretch>
                <a:fillRect/>
              </a:stretch>
            </p:blipFill>
            <p:spPr bwMode="auto">
              <a:xfrm>
                <a:off x="4028360" y="5673755"/>
                <a:ext cx="561987" cy="119986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pic>
          <p:nvPicPr>
            <p:cNvPr id="12296" name="Picture 32" descr="FLOWERS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6658216" y="5687161"/>
              <a:ext cx="561987" cy="1199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2297" name="Picture 32" descr="FLOWERS5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 flipH="1">
              <a:off x="8614938" y="5687161"/>
              <a:ext cx="571536" cy="119986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2292" name="WordArt 41"/>
          <p:cNvSpPr>
            <a:spLocks noChangeArrowheads="1" noChangeShapeType="1" noTextEdit="1"/>
          </p:cNvSpPr>
          <p:nvPr/>
        </p:nvSpPr>
        <p:spPr bwMode="auto">
          <a:xfrm>
            <a:off x="1331913" y="1052513"/>
            <a:ext cx="6408737" cy="1728787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vi-VN" sz="4800" kern="1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Tập làm văn</a:t>
            </a:r>
            <a:endParaRPr lang="en-US" sz="4800" kern="10">
              <a:ln w="9525">
                <a:solidFill>
                  <a:srgbClr val="CC99FF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6600CC"/>
                  </a:gs>
                  <a:gs pos="100000">
                    <a:srgbClr val="CC00CC"/>
                  </a:gs>
                </a:gsLst>
                <a:lin ang="5400000" scaled="1"/>
              </a:gradFill>
              <a:effectLst>
                <a:outerShdw dist="53882" dir="2700000" algn="ctr" rotWithShape="0">
                  <a:srgbClr val="9999FF">
                    <a:alpha val="79999"/>
                  </a:srgbClr>
                </a:outerShdw>
              </a:effectLst>
              <a:latin typeface="Arial"/>
              <a:cs typeface="Arial"/>
            </a:endParaRPr>
          </a:p>
        </p:txBody>
      </p:sp>
      <p:sp>
        <p:nvSpPr>
          <p:cNvPr id="12293" name="WordArt 42"/>
          <p:cNvSpPr>
            <a:spLocks noChangeArrowheads="1" noChangeShapeType="1" noTextEdit="1"/>
          </p:cNvSpPr>
          <p:nvPr/>
        </p:nvSpPr>
        <p:spPr bwMode="auto">
          <a:xfrm>
            <a:off x="1619250" y="2708275"/>
            <a:ext cx="6408738" cy="1728788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4800" kern="1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Arial"/>
                <a:cs typeface="Arial"/>
              </a:rPr>
              <a:t>Nhân vật trong truyện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2555875" y="32131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 i="0">
              <a:latin typeface="Arial" charset="0"/>
            </a:endParaRPr>
          </a:p>
        </p:txBody>
      </p:sp>
      <p:sp>
        <p:nvSpPr>
          <p:cNvPr id="13315" name="Text Box 20"/>
          <p:cNvSpPr txBox="1">
            <a:spLocks noChangeArrowheads="1"/>
          </p:cNvSpPr>
          <p:nvPr/>
        </p:nvSpPr>
        <p:spPr bwMode="auto">
          <a:xfrm>
            <a:off x="2484438" y="31416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 i="0">
              <a:latin typeface="Arial" charset="0"/>
            </a:endParaRPr>
          </a:p>
        </p:txBody>
      </p:sp>
      <p:sp>
        <p:nvSpPr>
          <p:cNvPr id="13316" name="Content Placeholder 2"/>
          <p:cNvSpPr txBox="1">
            <a:spLocks/>
          </p:cNvSpPr>
          <p:nvPr/>
        </p:nvSpPr>
        <p:spPr bwMode="auto">
          <a:xfrm>
            <a:off x="0" y="2133600"/>
            <a:ext cx="91440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I/ Nhận xét 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1/ Ghi tên các nhân vật trong những truyện em mới học vào nhóm thích hợp.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a/ Nhân vật là người.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b/ Nhân vật là vật ( con vật, đồ vật, cây cối…) .</a:t>
            </a:r>
          </a:p>
          <a:p>
            <a:pPr algn="just" defTabSz="396875"/>
            <a:endParaRPr lang="en-US" b="0" i="0">
              <a:solidFill>
                <a:schemeClr val="bg1"/>
              </a:solidFill>
              <a:latin typeface="Arial" charset="0"/>
            </a:endParaRPr>
          </a:p>
          <a:p>
            <a:pPr algn="just" defTabSz="396875"/>
            <a:endParaRPr lang="en-US" sz="2800" b="0" i="0">
              <a:solidFill>
                <a:schemeClr val="bg2"/>
              </a:solidFill>
              <a:latin typeface="Arial" charset="0"/>
            </a:endParaRPr>
          </a:p>
          <a:p>
            <a:pPr algn="just" defTabSz="396875"/>
            <a:endParaRPr lang="en-US" sz="2800" b="0" i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56601" y="124411"/>
            <a:ext cx="7370053" cy="57069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273050" indent="-273050" algn="ctr">
              <a:defRPr/>
            </a:pPr>
            <a:r>
              <a:rPr lang="en-US" dirty="0" err="1">
                <a:solidFill>
                  <a:schemeClr val="bg2"/>
                </a:solidFill>
                <a:latin typeface="Arial"/>
              </a:rPr>
              <a:t>Tập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Arial"/>
              </a:rPr>
              <a:t>làm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Arial"/>
              </a:rPr>
              <a:t>văn</a:t>
            </a:r>
            <a:endParaRPr lang="en-US" dirty="0">
              <a:solidFill>
                <a:schemeClr val="bg2"/>
              </a:solidFill>
              <a:latin typeface="Arial"/>
            </a:endParaRPr>
          </a:p>
          <a:p>
            <a:pPr marL="273050" indent="-273050" algn="ctr">
              <a:defRPr/>
            </a:pPr>
            <a:r>
              <a:rPr lang="en-US" dirty="0" err="1">
                <a:solidFill>
                  <a:srgbClr val="FF0000"/>
                </a:solidFill>
                <a:latin typeface="Arial"/>
              </a:rPr>
              <a:t>Nhân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truyện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endParaRPr lang="en-US" dirty="0">
              <a:solidFill>
                <a:srgbClr val="FF0000"/>
              </a:solidFill>
              <a:latin typeface="Arial"/>
            </a:endParaRPr>
          </a:p>
        </p:txBody>
      </p:sp>
      <p:grpSp>
        <p:nvGrpSpPr>
          <p:cNvPr id="13320" name="Group 6"/>
          <p:cNvGrpSpPr>
            <a:grpSpLocks/>
          </p:cNvGrpSpPr>
          <p:nvPr/>
        </p:nvGrpSpPr>
        <p:grpSpPr bwMode="auto">
          <a:xfrm>
            <a:off x="-25400" y="0"/>
            <a:ext cx="9144000" cy="6858000"/>
            <a:chOff x="1" y="1"/>
            <a:chExt cx="9143998" cy="6857999"/>
          </a:xfrm>
        </p:grpSpPr>
        <p:grpSp>
          <p:nvGrpSpPr>
            <p:cNvPr id="13322" name="Group 58"/>
            <p:cNvGrpSpPr>
              <a:grpSpLocks/>
            </p:cNvGrpSpPr>
            <p:nvPr/>
          </p:nvGrpSpPr>
          <p:grpSpPr bwMode="auto">
            <a:xfrm>
              <a:off x="3" y="1"/>
              <a:ext cx="1285850" cy="1142986"/>
              <a:chOff x="2" y="1"/>
              <a:chExt cx="1566841" cy="1592249"/>
            </a:xfrm>
          </p:grpSpPr>
          <p:pic>
            <p:nvPicPr>
              <p:cNvPr id="13332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33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323" name="Group 59"/>
            <p:cNvGrpSpPr>
              <a:grpSpLocks/>
            </p:cNvGrpSpPr>
            <p:nvPr/>
          </p:nvGrpSpPr>
          <p:grpSpPr bwMode="auto">
            <a:xfrm flipH="1" flipV="1">
              <a:off x="8001023" y="5643577"/>
              <a:ext cx="1142975" cy="1214421"/>
              <a:chOff x="2" y="1"/>
              <a:chExt cx="1566841" cy="1592249"/>
            </a:xfrm>
          </p:grpSpPr>
          <p:pic>
            <p:nvPicPr>
              <p:cNvPr id="13330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31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324" name="Group 62"/>
            <p:cNvGrpSpPr>
              <a:grpSpLocks/>
            </p:cNvGrpSpPr>
            <p:nvPr/>
          </p:nvGrpSpPr>
          <p:grpSpPr bwMode="auto">
            <a:xfrm flipV="1">
              <a:off x="1" y="5786455"/>
              <a:ext cx="1285852" cy="1071545"/>
              <a:chOff x="2" y="1"/>
              <a:chExt cx="1566841" cy="1592249"/>
            </a:xfrm>
          </p:grpSpPr>
          <p:pic>
            <p:nvPicPr>
              <p:cNvPr id="13328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9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3325" name="Group 65"/>
            <p:cNvGrpSpPr>
              <a:grpSpLocks/>
            </p:cNvGrpSpPr>
            <p:nvPr/>
          </p:nvGrpSpPr>
          <p:grpSpPr bwMode="auto">
            <a:xfrm flipH="1">
              <a:off x="8001024" y="1"/>
              <a:ext cx="1142975" cy="1285862"/>
              <a:chOff x="2" y="1"/>
              <a:chExt cx="1566841" cy="1592249"/>
            </a:xfrm>
          </p:grpSpPr>
          <p:pic>
            <p:nvPicPr>
              <p:cNvPr id="13326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3327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3321" name="Line 25"/>
          <p:cNvSpPr>
            <a:spLocks noChangeShapeType="1"/>
          </p:cNvSpPr>
          <p:nvPr/>
        </p:nvSpPr>
        <p:spPr bwMode="auto">
          <a:xfrm>
            <a:off x="7092950" y="4437063"/>
            <a:ext cx="5762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18"/>
          <p:cNvSpPr txBox="1">
            <a:spLocks noChangeArrowheads="1"/>
          </p:cNvSpPr>
          <p:nvPr/>
        </p:nvSpPr>
        <p:spPr bwMode="auto">
          <a:xfrm>
            <a:off x="2555875" y="3213100"/>
            <a:ext cx="4318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 i="0">
              <a:latin typeface="Arial" charset="0"/>
            </a:endParaRPr>
          </a:p>
        </p:txBody>
      </p:sp>
      <p:sp>
        <p:nvSpPr>
          <p:cNvPr id="14339" name="Text Box 20"/>
          <p:cNvSpPr txBox="1">
            <a:spLocks noChangeArrowheads="1"/>
          </p:cNvSpPr>
          <p:nvPr/>
        </p:nvSpPr>
        <p:spPr bwMode="auto">
          <a:xfrm>
            <a:off x="2484438" y="3141663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 sz="1800" b="0" i="0">
              <a:latin typeface="Arial" charset="0"/>
            </a:endParaRPr>
          </a:p>
        </p:txBody>
      </p:sp>
      <p:sp>
        <p:nvSpPr>
          <p:cNvPr id="14340" name="Content Placeholder 2"/>
          <p:cNvSpPr txBox="1">
            <a:spLocks/>
          </p:cNvSpPr>
          <p:nvPr/>
        </p:nvSpPr>
        <p:spPr bwMode="auto">
          <a:xfrm>
            <a:off x="0" y="2133600"/>
            <a:ext cx="9144000" cy="499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I/ Nhận xét 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2/ Nêu nhận xét về tính cách của các nhân vật :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a/ Dế Mèn ( trong truyện Dế Mèn bênh vực kẻ yếu ).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b/ Mẹ con bà nông dân ( trong truyện Sự tích hồ Ba Bể ).</a:t>
            </a:r>
          </a:p>
          <a:p>
            <a:pPr algn="just" defTabSz="396875"/>
            <a:r>
              <a:rPr lang="en-US" b="0" i="0">
                <a:solidFill>
                  <a:schemeClr val="bg1"/>
                </a:solidFill>
                <a:latin typeface="Arial" charset="0"/>
              </a:rPr>
              <a:t>     Căn cứ vào đâu mà em có nhận xét như vậy.</a:t>
            </a:r>
          </a:p>
          <a:p>
            <a:pPr algn="just" defTabSz="396875"/>
            <a:endParaRPr lang="en-US" b="0" i="0">
              <a:solidFill>
                <a:schemeClr val="bg1"/>
              </a:solidFill>
              <a:latin typeface="Arial" charset="0"/>
            </a:endParaRPr>
          </a:p>
          <a:p>
            <a:pPr algn="just" defTabSz="396875"/>
            <a:endParaRPr lang="en-US" sz="2800" b="0" i="0">
              <a:solidFill>
                <a:schemeClr val="bg2"/>
              </a:solidFill>
              <a:latin typeface="Arial" charset="0"/>
            </a:endParaRPr>
          </a:p>
          <a:p>
            <a:pPr algn="just" defTabSz="396875"/>
            <a:endParaRPr lang="en-US" sz="2800" b="0" i="0">
              <a:solidFill>
                <a:schemeClr val="bg2"/>
              </a:solidFill>
              <a:latin typeface="Arial" charset="0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856601" y="124411"/>
            <a:ext cx="7370053" cy="570696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glow rad="101600">
              <a:schemeClr val="accent2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/>
          <a:lstStyle/>
          <a:p>
            <a:pPr marL="273050" indent="-273050" algn="ctr">
              <a:defRPr/>
            </a:pPr>
            <a:r>
              <a:rPr lang="en-US" dirty="0" err="1">
                <a:solidFill>
                  <a:schemeClr val="bg2"/>
                </a:solidFill>
                <a:latin typeface="Arial"/>
              </a:rPr>
              <a:t>Tập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Arial"/>
              </a:rPr>
              <a:t>làm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r>
              <a:rPr lang="en-US" dirty="0" err="1">
                <a:solidFill>
                  <a:schemeClr val="bg2"/>
                </a:solidFill>
                <a:latin typeface="Arial"/>
              </a:rPr>
              <a:t>văn</a:t>
            </a:r>
            <a:endParaRPr lang="en-US" dirty="0">
              <a:solidFill>
                <a:schemeClr val="bg2"/>
              </a:solidFill>
              <a:latin typeface="Arial"/>
            </a:endParaRPr>
          </a:p>
          <a:p>
            <a:pPr marL="273050" indent="-273050" algn="ctr">
              <a:defRPr/>
            </a:pPr>
            <a:r>
              <a:rPr lang="en-US" dirty="0" err="1">
                <a:solidFill>
                  <a:srgbClr val="FF0000"/>
                </a:solidFill>
                <a:latin typeface="Arial"/>
              </a:rPr>
              <a:t>Nhân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vật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Arial"/>
              </a:rPr>
              <a:t>truyện</a:t>
            </a:r>
            <a:r>
              <a:rPr lang="en-US" dirty="0">
                <a:solidFill>
                  <a:schemeClr val="bg2"/>
                </a:solidFill>
                <a:latin typeface="Arial"/>
              </a:rPr>
              <a:t> </a:t>
            </a:r>
            <a:endParaRPr lang="en-US" dirty="0">
              <a:solidFill>
                <a:srgbClr val="FF0000"/>
              </a:solidFill>
              <a:latin typeface="Arial"/>
            </a:endParaRPr>
          </a:p>
        </p:txBody>
      </p:sp>
      <p:grpSp>
        <p:nvGrpSpPr>
          <p:cNvPr id="14344" name="Group 6"/>
          <p:cNvGrpSpPr>
            <a:grpSpLocks/>
          </p:cNvGrpSpPr>
          <p:nvPr/>
        </p:nvGrpSpPr>
        <p:grpSpPr bwMode="auto">
          <a:xfrm>
            <a:off x="-25400" y="0"/>
            <a:ext cx="9144000" cy="6858000"/>
            <a:chOff x="1" y="1"/>
            <a:chExt cx="9143998" cy="6857999"/>
          </a:xfrm>
        </p:grpSpPr>
        <p:grpSp>
          <p:nvGrpSpPr>
            <p:cNvPr id="14346" name="Group 58"/>
            <p:cNvGrpSpPr>
              <a:grpSpLocks/>
            </p:cNvGrpSpPr>
            <p:nvPr/>
          </p:nvGrpSpPr>
          <p:grpSpPr bwMode="auto">
            <a:xfrm>
              <a:off x="3" y="1"/>
              <a:ext cx="1285850" cy="1142986"/>
              <a:chOff x="2" y="1"/>
              <a:chExt cx="1566841" cy="1592249"/>
            </a:xfrm>
          </p:grpSpPr>
          <p:pic>
            <p:nvPicPr>
              <p:cNvPr id="14356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7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4347" name="Group 59"/>
            <p:cNvGrpSpPr>
              <a:grpSpLocks/>
            </p:cNvGrpSpPr>
            <p:nvPr/>
          </p:nvGrpSpPr>
          <p:grpSpPr bwMode="auto">
            <a:xfrm flipH="1" flipV="1">
              <a:off x="8001023" y="5643577"/>
              <a:ext cx="1142975" cy="1214421"/>
              <a:chOff x="2" y="1"/>
              <a:chExt cx="1566841" cy="1592249"/>
            </a:xfrm>
          </p:grpSpPr>
          <p:pic>
            <p:nvPicPr>
              <p:cNvPr id="14354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5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4348" name="Group 62"/>
            <p:cNvGrpSpPr>
              <a:grpSpLocks/>
            </p:cNvGrpSpPr>
            <p:nvPr/>
          </p:nvGrpSpPr>
          <p:grpSpPr bwMode="auto">
            <a:xfrm flipV="1">
              <a:off x="1" y="5786455"/>
              <a:ext cx="1285852" cy="1071545"/>
              <a:chOff x="2" y="1"/>
              <a:chExt cx="1566841" cy="1592249"/>
            </a:xfrm>
          </p:grpSpPr>
          <p:pic>
            <p:nvPicPr>
              <p:cNvPr id="14352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3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  <p:grpSp>
          <p:nvGrpSpPr>
            <p:cNvPr id="14349" name="Group 65"/>
            <p:cNvGrpSpPr>
              <a:grpSpLocks/>
            </p:cNvGrpSpPr>
            <p:nvPr/>
          </p:nvGrpSpPr>
          <p:grpSpPr bwMode="auto">
            <a:xfrm flipH="1">
              <a:off x="8001024" y="1"/>
              <a:ext cx="1142975" cy="1285862"/>
              <a:chOff x="2" y="1"/>
              <a:chExt cx="1566841" cy="1592249"/>
            </a:xfrm>
          </p:grpSpPr>
          <p:pic>
            <p:nvPicPr>
              <p:cNvPr id="14350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>
                <a:off x="138083" y="1"/>
                <a:ext cx="1428760" cy="28572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4351" name="Picture 9" descr="J0099171"/>
              <p:cNvPicPr>
                <a:picLocks noChangeAspect="1" noChangeArrowheads="1"/>
              </p:cNvPicPr>
              <p:nvPr/>
            </p:nvPicPr>
            <p:blipFill>
              <a:blip r:embed="rId2"/>
              <a:srcRect/>
              <a:stretch>
                <a:fillRect/>
              </a:stretch>
            </p:blipFill>
            <p:spPr bwMode="auto">
              <a:xfrm rot="-5400000">
                <a:off x="-571518" y="735010"/>
                <a:ext cx="1428760" cy="28572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14345" name="Line 21"/>
          <p:cNvSpPr>
            <a:spLocks noChangeShapeType="1"/>
          </p:cNvSpPr>
          <p:nvPr/>
        </p:nvSpPr>
        <p:spPr bwMode="auto">
          <a:xfrm>
            <a:off x="7092950" y="4437063"/>
            <a:ext cx="576263" cy="1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981075"/>
            <a:ext cx="89789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Ghi nhớ :</a:t>
            </a:r>
            <a:r>
              <a:rPr lang="en-US">
                <a:latin typeface="Arial" charset="0"/>
              </a:rPr>
              <a:t> 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1/</a:t>
            </a:r>
            <a:r>
              <a:rPr lang="en-US">
                <a:latin typeface="Arial" charset="0"/>
              </a:rPr>
              <a:t> 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Nhân vật trong truyện có thể là người, là con vật, đồ vật, cây cối,… được nhân hóa.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2/   Hành động, lời nói, suy nghĩ,… của nhân vật nói lên tính cách của nhân vật ấy.</a:t>
            </a:r>
          </a:p>
          <a:p>
            <a:endParaRPr lang="en-US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103188" y="1484313"/>
            <a:ext cx="902652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1/ Nhân vật trong câu chuyện sau đây là những ai ?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Em có đồng ý với nhận xét của bà về tính cách của</a:t>
            </a:r>
          </a:p>
          <a:p>
            <a:r>
              <a:rPr lang="en-US" sz="2800">
                <a:solidFill>
                  <a:schemeClr val="bg1"/>
                </a:solidFill>
                <a:latin typeface="Arial" charset="0"/>
              </a:rPr>
              <a:t> từng cháu không? Vì sao bà có nhận xét như vậy ?</a:t>
            </a:r>
          </a:p>
        </p:txBody>
      </p:sp>
      <p:sp>
        <p:nvSpPr>
          <p:cNvPr id="16387" name="WordArt 5"/>
          <p:cNvSpPr>
            <a:spLocks noChangeArrowheads="1" noChangeShapeType="1" noTextEdit="1"/>
          </p:cNvSpPr>
          <p:nvPr/>
        </p:nvSpPr>
        <p:spPr bwMode="auto">
          <a:xfrm>
            <a:off x="827088" y="404813"/>
            <a:ext cx="34004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4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LUYỆN TẬP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6"/>
          <p:cNvSpPr txBox="1">
            <a:spLocks noChangeArrowheads="1"/>
          </p:cNvSpPr>
          <p:nvPr/>
        </p:nvSpPr>
        <p:spPr bwMode="auto">
          <a:xfrm>
            <a:off x="0" y="0"/>
            <a:ext cx="9396413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                                                   </a:t>
            </a:r>
            <a:r>
              <a:rPr lang="en-US" sz="2400">
                <a:solidFill>
                  <a:srgbClr val="FF0000"/>
                </a:solidFill>
                <a:latin typeface="Arial" charset="0"/>
              </a:rPr>
              <a:t>Ba anh em</a:t>
            </a:r>
          </a:p>
          <a:p>
            <a:r>
              <a:rPr lang="en-US" sz="2000">
                <a:solidFill>
                  <a:schemeClr val="bg1"/>
                </a:solidFill>
                <a:latin typeface="Arial" charset="0"/>
              </a:rPr>
              <a:t>    </a:t>
            </a:r>
            <a:r>
              <a:rPr lang="en-US" sz="2000" i="0">
                <a:solidFill>
                  <a:schemeClr val="bg1"/>
                </a:solidFill>
                <a:latin typeface="Arial" charset="0"/>
              </a:rPr>
              <a:t>Nghỉ hè, Ni-ki-ta, Gô-sa và Chi-ôm-ca về thăm bà ngoại.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  Ăn cơm xong, Ni-ki-ta chạy vội ra ngõ, hòa vào đám trẻ láng giềng 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đang nô đùa. Gô-sa thấy nhiều mẫu bánh mì vụn rơi trên bàn, liếc 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nhìn bà rồi nhanh tay phủi xuống đất, hối hả chạy theo anh. Còn 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Chi-ôm-ca ở lại giúp bà lau bàn, nhặt hết mẩu bánh vụn đem cho 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bầy chim đang gù bên cửa sổ.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  Buổi tối, ba anh em quây quần bên bà. Bà nói :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- Ba cháu là anh em ruột mà chẳng giống nhau .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Ni-ki-ta thắc mắc :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    - Bà ơi, ai cũng bảo anh em cháu giống nhau như những giọt nước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cơ mà ?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  Bà mỉm cười :</a:t>
            </a:r>
          </a:p>
          <a:p>
            <a:r>
              <a:rPr lang="en-US" sz="2000" i="0">
                <a:solidFill>
                  <a:schemeClr val="bg1"/>
                </a:solidFill>
                <a:latin typeface="Arial" charset="0"/>
              </a:rPr>
              <a:t>      - Bà nói về tính nết các cháu cơ. Ni-ki-ta thì chỉ nghĩ đến ham thích riêng của mình, ăn xong là chạy tót đi chơi. Gô-sa hơi láu, lén hắt những mẩu bánh vụn xuống đất. Chi-ôm-ca bé nhất lại biết giúp bà. Em nó còn biết nghĩ đến cả những con chim bồ câu nữa. Những con bồ câu cũng cần ăn chứ ?</a:t>
            </a:r>
          </a:p>
          <a:p>
            <a:pPr>
              <a:buFontTx/>
              <a:buChar char="-"/>
            </a:pPr>
            <a:endParaRPr lang="en-US" sz="2000" i="0">
              <a:solidFill>
                <a:schemeClr val="bg1"/>
              </a:solidFill>
              <a:latin typeface="Arial" charset="0"/>
            </a:endParaRPr>
          </a:p>
          <a:p>
            <a:endParaRPr lang="en-US" sz="2000">
              <a:solidFill>
                <a:schemeClr val="bg1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4"/>
          <p:cNvSpPr txBox="1">
            <a:spLocks noChangeArrowheads="1"/>
          </p:cNvSpPr>
          <p:nvPr/>
        </p:nvSpPr>
        <p:spPr bwMode="auto">
          <a:xfrm>
            <a:off x="0" y="333375"/>
            <a:ext cx="8723313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en-US">
                <a:solidFill>
                  <a:schemeClr val="bg1"/>
                </a:solidFill>
                <a:latin typeface="Arial" charset="0"/>
              </a:rPr>
              <a:t>2/ Cho tình huống sau : Một bạn nhỏ mải vui đùa, chạy nhảy, lỡ làm ngã một em bé. Em bé khóc.</a:t>
            </a:r>
          </a:p>
          <a:p>
            <a:pPr marL="342900" indent="-342900"/>
            <a:r>
              <a:rPr lang="en-US">
                <a:solidFill>
                  <a:schemeClr val="bg1"/>
                </a:solidFill>
                <a:latin typeface="Arial" charset="0"/>
              </a:rPr>
              <a:t>     Em hãy hình dung sự việc và kể tiếp câu chuyện theo một trong hai hướng sau đây :</a:t>
            </a:r>
          </a:p>
          <a:p>
            <a:pPr marL="342900" indent="-342900">
              <a:buFontTx/>
              <a:buAutoNum type="alphaLcParenR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Bạn nhỏ trên biết quan tâm đến người khác.</a:t>
            </a:r>
          </a:p>
          <a:p>
            <a:pPr marL="342900" indent="-342900">
              <a:buFontTx/>
              <a:buAutoNum type="alphaLcParenR"/>
            </a:pPr>
            <a:r>
              <a:rPr lang="en-US">
                <a:solidFill>
                  <a:schemeClr val="bg1"/>
                </a:solidFill>
                <a:latin typeface="Arial" charset="0"/>
              </a:rPr>
              <a:t>Bạn nhỏ nói trên không biết quan tâm đến người khác 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0" y="981075"/>
            <a:ext cx="89789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chemeClr val="bg1"/>
                </a:solidFill>
                <a:latin typeface="Arial" charset="0"/>
              </a:rPr>
              <a:t>Ghi nhớ :</a:t>
            </a:r>
            <a:r>
              <a:rPr lang="en-US">
                <a:latin typeface="Arial" charset="0"/>
              </a:rPr>
              <a:t> 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1/</a:t>
            </a:r>
            <a:r>
              <a:rPr lang="en-US">
                <a:latin typeface="Arial" charset="0"/>
              </a:rPr>
              <a:t>   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Nhân vật trong truyện có thể là người, là con vật, đồ vật, cây cối,… được nhân hóa.</a:t>
            </a:r>
          </a:p>
          <a:p>
            <a:r>
              <a:rPr lang="en-US">
                <a:solidFill>
                  <a:srgbClr val="FF0000"/>
                </a:solidFill>
                <a:latin typeface="Arial" charset="0"/>
              </a:rPr>
              <a:t>2/   Hành động, lời nói, suy nghĩ,… của nhân vật nói lên tính cách của nhân vật ấy.</a:t>
            </a:r>
          </a:p>
          <a:p>
            <a:endParaRPr lang="en-US">
              <a:solidFill>
                <a:srgbClr val="FF0000"/>
              </a:solidFill>
              <a:latin typeface="Arial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Tranh phong cảnh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eam">
  <a:themeElements>
    <a:clrScheme name="Stream 1">
      <a:dk1>
        <a:srgbClr val="000514"/>
      </a:dk1>
      <a:lt1>
        <a:srgbClr val="FFFFFF"/>
      </a:lt1>
      <a:dk2>
        <a:srgbClr val="003399"/>
      </a:dk2>
      <a:lt2>
        <a:srgbClr val="E5E5FF"/>
      </a:lt2>
      <a:accent1>
        <a:srgbClr val="0099CC"/>
      </a:accent1>
      <a:accent2>
        <a:srgbClr val="A886E0"/>
      </a:accent2>
      <a:accent3>
        <a:srgbClr val="AAADCA"/>
      </a:accent3>
      <a:accent4>
        <a:srgbClr val="DADADA"/>
      </a:accent4>
      <a:accent5>
        <a:srgbClr val="AACAE2"/>
      </a:accent5>
      <a:accent6>
        <a:srgbClr val="9879CB"/>
      </a:accent6>
      <a:hlink>
        <a:srgbClr val="FFCC00"/>
      </a:hlink>
      <a:folHlink>
        <a:srgbClr val="FFFFCC"/>
      </a:folHlink>
    </a:clrScheme>
    <a:fontScheme name="Stream">
      <a:majorFont>
        <a:latin typeface="Garamond"/>
        <a:ea typeface=""/>
        <a:cs typeface="Arial"/>
      </a:majorFont>
      <a:minorFont>
        <a:latin typeface="Garamond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 bwMode="auto">
        <a:noFill/>
        <a:ln w="9525">
          <a:noFill/>
          <a:miter lim="800000"/>
          <a:headEnd/>
          <a:tailEnd/>
        </a:ln>
      </a:spPr>
      <a:bodyPr/>
      <a:lstStyle>
        <a:defPPr marL="274320" indent="-274320">
          <a:spcBef>
            <a:spcPts val="0"/>
          </a:spcBef>
          <a:defRPr b="1" dirty="0" err="1" smtClean="0">
            <a:solidFill>
              <a:schemeClr val="bg2"/>
            </a:solidFill>
            <a:latin typeface="Arial" pitchFamily="34" charset="0"/>
            <a:cs typeface="Arial" pitchFamily="34" charset="0"/>
          </a:defRPr>
        </a:defPPr>
      </a:lstStyle>
    </a:txDef>
  </a:objectDefaults>
  <a:extraClrSchemeLst>
    <a:extraClrScheme>
      <a:clrScheme name="Stream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ream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ream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4238</TotalTime>
  <Words>564</Words>
  <Application>Microsoft Office PowerPoint</Application>
  <PresentationFormat>On-screen Show (4:3)</PresentationFormat>
  <Paragraphs>46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Times New Roman</vt:lpstr>
      <vt:lpstr>Arial</vt:lpstr>
      <vt:lpstr>Garamond</vt:lpstr>
      <vt:lpstr>Wingdings</vt:lpstr>
      <vt:lpstr>Stream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BUI DUC QUAN</dc:creator>
  <cp:lastModifiedBy>CSTeam</cp:lastModifiedBy>
  <cp:revision>255</cp:revision>
  <dcterms:created xsi:type="dcterms:W3CDTF">2008-01-29T11:15:56Z</dcterms:created>
  <dcterms:modified xsi:type="dcterms:W3CDTF">2016-06-30T01:25:37Z</dcterms:modified>
</cp:coreProperties>
</file>